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24"/>
  </p:notesMasterIdLst>
  <p:handoutMasterIdLst>
    <p:handoutMasterId r:id="rId25"/>
  </p:handoutMasterIdLst>
  <p:sldIdLst>
    <p:sldId id="408" r:id="rId2"/>
    <p:sldId id="409" r:id="rId3"/>
    <p:sldId id="410" r:id="rId4"/>
    <p:sldId id="342" r:id="rId5"/>
    <p:sldId id="422" r:id="rId6"/>
    <p:sldId id="423" r:id="rId7"/>
    <p:sldId id="411" r:id="rId8"/>
    <p:sldId id="334" r:id="rId9"/>
    <p:sldId id="335" r:id="rId10"/>
    <p:sldId id="336" r:id="rId11"/>
    <p:sldId id="397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30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  <a:srgbClr val="00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4" autoAdjust="0"/>
    <p:restoredTop sz="94384" autoAdjust="0"/>
  </p:normalViewPr>
  <p:slideViewPr>
    <p:cSldViewPr>
      <p:cViewPr varScale="1">
        <p:scale>
          <a:sx n="123" d="100"/>
          <a:sy n="123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0961C3-DCA9-46F3-B4BB-0B26653DF4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0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41DEE-6C46-44D5-BCDD-2DA08CFB8C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6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8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u="sng" dirty="0"/>
              <a:t>laboratory</a:t>
            </a:r>
            <a:r>
              <a:rPr lang="en-US" dirty="0"/>
              <a:t> analyses, whether for TMDLs or any other sampling done under OKR04, must use 40 CFR Part 136 methods (see OKR04 Part VI.A.2.b).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dissect the nomenclature. “CFR” refers to Code of Federal Regulations. It’s a way that the federal government “codifies” all of its rules (regulations).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“40” is Title 40 of the CFR which covers “Protection of Environment” codes, including all of EPA’s regulations.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136 of Title 40 of the CFR (referred to as “40 CFR Part 136”), contains the “Guidelines Establishing Test Procedures For The Analysis of Pollutants”.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136 has 7 sub-parts listed in Slide 32 for how these test procedures are laid out, and the next slide lists the 4 Appendices to Part 136.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136 and its appendices can be downloaded from the internet, most always by sub-parts. The entire set of documents is over 200 pages in 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136 is a collection of laboratory procedures that have been approved for analysis of water samples by EPA and other agencies and organizations.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Demonstrated effective use of Part 136 methods is required for a laboratory to become certified by DEQ.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of the methods in Part 136 deal with the many types of analytical procedures of organic compounds, but inorganic and biological methods are also included.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40 CFR Part 136 has some basic QA requirements, but each method cited in Part 136 must be consulted to learn of all QA requirements applicable to that method.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Fortunately, all DEQ certified laboratories will help clients meet all Part 136 QA requirements without the client having to research the QA requirements themselves.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9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an example of method-specific QA, this slide lists some of the specific QA that must be followed, in this case, for using Method 601 for Purgeable Halocarbons.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9 in Method 601 covers “Sample Collection, Preservation and Handling” which is a category of QA repeated in most Part 136 methods.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to sample for Purgeable Halocarbons, the collected sample must be stored on ice or refrigerated from the time of initial collection to the time of lab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“grab samples” (we will cover this in the future) must be collected in glass containers with a minimum of 25 mL volume and no trapped air bubbles.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sample bottle must be sealed and shaken vigorously for 1 minute if a preservative is added. All samples must be analyzed within 14 days of collection.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just a few of the many QA-related sample collection and processing requirements in Method 601, and all Part 136 methods have similar QA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shows a small portion of one of the tables in Part 136 that lists pre-approved lab methods for analysis of water samples.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3 types of “Methodology” (lab test methods) are approved for analysis of Total Aluminum after sample digestion: AA Direct Aspiration, AA Furnace and STGFAA.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the lab and client agree that Total Aluminum should use AA Direct Aspiration, there are 3 method options: 2 under Standard Methods and one under USGS/AOAC/Other.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 Standard Methods (a large book of test methods), the Part 136 approved test procedures are: Method 3111 D-2011 and Method 3111 E-2011.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 the USGS column, the Part 136 approved test method is I-3051-85.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this may seem daunting, and it can be confusing for MS4s that are just beginning to delve into selecting certified labs and using Part 136 methods.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good news is that all DEQ certified laboratories already know Part 136 inside and out, and they have set up their programs to help their clients.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Labs become your sampling partner. They will help select the best Part 136 methods for your project and provide all containers, preservatives, sampling instructions and paperwork.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1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16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DC70-ADF4-4CD0-9082-7C73659E7FE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610-5F02-4AE1-BC35-2BEED157A02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9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2AB-028D-45AA-94BB-7942CC8E2E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7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623-7C08-47EA-BDF2-6C465DD62B0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2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17F-C572-4CB0-895B-0617648CE46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90-D28F-4599-8F20-161D62C4F41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D2E1-5B55-4B60-9F0A-D105F1CBD11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4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78F8-354A-4921-92D4-A591DCDB315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8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C10A-C85A-4B03-B15D-B30E1210FBD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1C8-FBFF-4EAD-AEBC-059AF08240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5AD6-5280-4E7A-9245-48825472ED9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A0C-7301-43B6-B76F-3B3C1741D84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mailto:vseaman@incog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PA_GULF_BREEZE_LABORATORY,_CHEMISTRY_LAB._A_PHYSICAL_SCIENCE_TECHNICIAN_IS_EXTRACTING_PESTICIDES_FROM_SEDIMENT_SAMPLES_-_NARA_-_546275.ti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fr.gov/cgi-bin/text-idx?SID=3fae09baa6ae8b32ae3e98aab238b71d&amp;mc=true&amp;node=pt40.25.136&amp;rgn=div5#se40.25.136_16" TargetMode="External"/><Relationship Id="rId3" Type="http://schemas.openxmlformats.org/officeDocument/2006/relationships/hyperlink" Target="https://www.ecfr.gov/cgi-bin/text-idx?SID=3fae09baa6ae8b32ae3e98aab238b71d&amp;mc=true&amp;node=pt40.25.136&amp;rgn=div5#se40.25.136_11" TargetMode="External"/><Relationship Id="rId7" Type="http://schemas.openxmlformats.org/officeDocument/2006/relationships/hyperlink" Target="https://www.ecfr.gov/cgi-bin/text-idx?SID=3fae09baa6ae8b32ae3e98aab238b71d&amp;mc=true&amp;node=pt40.25.136&amp;rgn=div5#se40.25.136_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fr.gov/cgi-bin/text-idx?SID=3fae09baa6ae8b32ae3e98aab238b71d&amp;mc=true&amp;node=pt40.25.136&amp;rgn=div5#se40.25.136_14" TargetMode="External"/><Relationship Id="rId5" Type="http://schemas.openxmlformats.org/officeDocument/2006/relationships/hyperlink" Target="https://www.ecfr.gov/cgi-bin/text-idx?SID=3fae09baa6ae8b32ae3e98aab238b71d&amp;mc=true&amp;node=pt40.25.136&amp;rgn=div5#se40.25.136_13" TargetMode="External"/><Relationship Id="rId4" Type="http://schemas.openxmlformats.org/officeDocument/2006/relationships/hyperlink" Target="https://www.ecfr.gov/cgi-bin/text-idx?SID=3fae09baa6ae8b32ae3e98aab238b71d&amp;mc=true&amp;node=pt40.25.136&amp;rgn=div5#se40.25.136_12" TargetMode="External"/><Relationship Id="rId9" Type="http://schemas.openxmlformats.org/officeDocument/2006/relationships/hyperlink" Target="https://www.ecfr.gov/cgi-bin/text-idx?SID=3fae09baa6ae8b32ae3e98aab238b71d&amp;mc=true&amp;node=pt40.25.136&amp;rgn=div5#se40.25.136_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gi-bin/text-idx?SID=3fae09baa6ae8b32ae3e98aab238b71d&amp;mc=true&amp;node=pt40.25.136&amp;rgn=div5#ap40.25.136_17.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fr.gov/cgi-bin/text-idx?SID=3fae09baa6ae8b32ae3e98aab238b71d&amp;mc=true&amp;node=pt40.25.136&amp;rgn=div5#ap40.25.136_17.d" TargetMode="External"/><Relationship Id="rId5" Type="http://schemas.openxmlformats.org/officeDocument/2006/relationships/hyperlink" Target="https://www.ecfr.gov/cgi-bin/text-idx?SID=3fae09baa6ae8b32ae3e98aab238b71d&amp;mc=true&amp;node=pt40.25.136&amp;rgn=div5#ap40.25.136_17.c" TargetMode="External"/><Relationship Id="rId4" Type="http://schemas.openxmlformats.org/officeDocument/2006/relationships/hyperlink" Target="https://www.ecfr.gov/cgi-bin/text-idx?SID=3fae09baa6ae8b32ae3e98aab238b71d&amp;mc=true&amp;node=pt40.25.136&amp;rgn=div5#ap40.25.136_17.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5" r="-1" b="23014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1157" y="5093208"/>
            <a:ext cx="571804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68325" indent="-568325" algn="l">
              <a:lnSpc>
                <a:spcPct val="90000"/>
              </a:lnSpc>
              <a:buFont typeface="+mj-lt"/>
              <a:buAutoNum type="arabicPeriod" startAt="3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Analysis, Sample Collection and Field QA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5093208"/>
            <a:ext cx="2665089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Presented by INCOG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Nienhuis Park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May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2922C84-67E7-46B4-B663-6AEDDFDB0F7F}"/>
              </a:ext>
            </a:extLst>
          </p:cNvPr>
          <p:cNvSpPr txBox="1">
            <a:spLocks/>
          </p:cNvSpPr>
          <p:nvPr/>
        </p:nvSpPr>
        <p:spPr>
          <a:xfrm>
            <a:off x="1140335" y="1066800"/>
            <a:ext cx="6861043" cy="2418588"/>
          </a:xfrm>
          <a:prstGeom prst="rect">
            <a:avLst/>
          </a:prstGeom>
          <a:solidFill>
            <a:srgbClr val="413F33">
              <a:alpha val="4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GCSA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OKR04 MCM-3 and Part IV Sampling and Field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44192" y="731519"/>
            <a:ext cx="2566342" cy="32375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Example of Part 136 QA Procedures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7619" y="4756646"/>
            <a:ext cx="1485052" cy="130405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E794493-AC3B-410B-BF08-4C1E37F6A2A0}" type="slidenum">
              <a:rPr lang="en-US" sz="3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450" y="457200"/>
            <a:ext cx="5760791" cy="58674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Appendix A to Part 136—Methods for Organic Chemical Analysis of Municipal and Industrial Wastewater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cap="small" dirty="0">
                <a:highlight>
                  <a:srgbClr val="FFFF00"/>
                </a:highlight>
              </a:rPr>
              <a:t>Method 601—Purgeable Halocarbons</a:t>
            </a:r>
            <a:endParaRPr lang="en-US" sz="1600" b="1" i="1" dirty="0">
              <a:highlight>
                <a:srgbClr val="FFFF00"/>
              </a:highligh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>
                <a:highlight>
                  <a:srgbClr val="FFFF00"/>
                </a:highlight>
              </a:rPr>
              <a:t>NOTE 9</a:t>
            </a:r>
            <a:r>
              <a:rPr lang="en-US" sz="1600" i="1" dirty="0">
                <a:highlight>
                  <a:srgbClr val="FFFF00"/>
                </a:highlight>
              </a:rPr>
              <a:t>. Sample Collection, Preservation, and Handling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600" b="1" dirty="0"/>
              <a:t>9.1</a:t>
            </a:r>
            <a:r>
              <a:rPr lang="en-US" sz="1600" dirty="0"/>
              <a:t>   All samples must </a:t>
            </a:r>
            <a:r>
              <a:rPr lang="en-US" sz="1600" u="sng" dirty="0"/>
              <a:t>be iced or refrigerated</a:t>
            </a:r>
            <a:r>
              <a:rPr lang="en-US" sz="1600" dirty="0"/>
              <a:t> from the time of collection until analysis. If the sample contains free or combined chlorine, </a:t>
            </a:r>
            <a:r>
              <a:rPr lang="en-US" sz="1600" u="sng" dirty="0"/>
              <a:t>add</a:t>
            </a:r>
            <a:r>
              <a:rPr lang="en-US" sz="1600" dirty="0"/>
              <a:t> sodium thiosulfate </a:t>
            </a:r>
            <a:r>
              <a:rPr lang="en-US" sz="1600" u="sng" dirty="0"/>
              <a:t>preservative</a:t>
            </a:r>
            <a:r>
              <a:rPr lang="en-US" sz="1600" dirty="0"/>
              <a:t> (10 mg/40 mL is sufficient for up to 5 ppm Cl</a:t>
            </a:r>
            <a:r>
              <a:rPr lang="en-US" sz="1600" baseline="-25000" dirty="0"/>
              <a:t>2</a:t>
            </a:r>
            <a:r>
              <a:rPr lang="en-US" sz="1600" dirty="0"/>
              <a:t>) to the empty sample bottle just prior to shipping to the sampling site. EPA Methods 330.4 and 330.5 may be used for measurement of residual chlorine.</a:t>
            </a:r>
            <a:r>
              <a:rPr lang="en-US" sz="1600" baseline="30000" dirty="0"/>
              <a:t>8</a:t>
            </a:r>
            <a:r>
              <a:rPr lang="en-US" sz="1600" dirty="0"/>
              <a:t> Field test kits are available for this purpose.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600" b="1" dirty="0"/>
              <a:t>9.2</a:t>
            </a:r>
            <a:r>
              <a:rPr lang="en-US" sz="1600" dirty="0"/>
              <a:t>   </a:t>
            </a:r>
            <a:r>
              <a:rPr lang="en-US" sz="1600" u="sng" dirty="0"/>
              <a:t>Grab samples</a:t>
            </a:r>
            <a:r>
              <a:rPr lang="en-US" sz="1600" dirty="0"/>
              <a:t> must be collected in </a:t>
            </a:r>
            <a:r>
              <a:rPr lang="en-US" sz="1600" u="sng" dirty="0"/>
              <a:t>glass containers</a:t>
            </a:r>
            <a:r>
              <a:rPr lang="en-US" sz="1600" dirty="0"/>
              <a:t> having a total volume of at least </a:t>
            </a:r>
            <a:r>
              <a:rPr lang="en-US" sz="1600" u="sng" dirty="0"/>
              <a:t>25 mL</a:t>
            </a:r>
            <a:r>
              <a:rPr lang="en-US" sz="1600" dirty="0"/>
              <a:t>. Fill the sample bottle just to </a:t>
            </a:r>
            <a:r>
              <a:rPr lang="en-US" sz="1600" u="sng" dirty="0"/>
              <a:t>overflowing</a:t>
            </a:r>
            <a:r>
              <a:rPr lang="en-US" sz="1600" dirty="0"/>
              <a:t> in such a manner that </a:t>
            </a:r>
            <a:r>
              <a:rPr lang="en-US" sz="1600" u="sng" dirty="0"/>
              <a:t>no air bubbles</a:t>
            </a:r>
            <a:r>
              <a:rPr lang="en-US" sz="1600" dirty="0"/>
              <a:t> pass through the sample as the bottle is being filled. Seal the bottle so that no air bubbles are entrapped in it. If </a:t>
            </a:r>
            <a:r>
              <a:rPr lang="en-US" sz="1600" u="sng" dirty="0"/>
              <a:t>preservative</a:t>
            </a:r>
            <a:r>
              <a:rPr lang="en-US" sz="1600" dirty="0"/>
              <a:t> has been added, shake vigorously for 1 min. Maintain the hermetic seal on the sample bottle until time of analysis.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9.3</a:t>
            </a:r>
            <a:r>
              <a:rPr lang="en-US" sz="1600" dirty="0"/>
              <a:t>   All samples must be </a:t>
            </a:r>
            <a:r>
              <a:rPr lang="en-US" sz="1600" u="sng" dirty="0"/>
              <a:t>analyzed within 14 days</a:t>
            </a:r>
            <a:r>
              <a:rPr lang="en-US" sz="1600" dirty="0"/>
              <a:t> of collection.</a:t>
            </a:r>
            <a:r>
              <a:rPr lang="en-US" sz="1600" baseline="30000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444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514"/>
            <a:ext cx="9143999" cy="55544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Example of Part 136 Approved Tests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0053F7-E1D9-49BA-88A0-D4A34F15790C}"/>
              </a:ext>
            </a:extLst>
          </p:cNvPr>
          <p:cNvSpPr/>
          <p:nvPr/>
        </p:nvSpPr>
        <p:spPr>
          <a:xfrm>
            <a:off x="4940968" y="1752600"/>
            <a:ext cx="4190999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2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702A6-E191-33C9-2638-E2171BF5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16" y="730155"/>
            <a:ext cx="4568057" cy="14228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Coordinate With the Laboratory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467575"/>
            <a:ext cx="1611630" cy="1877811"/>
          </a:xfrm>
          <a:prstGeom prst="rect">
            <a:avLst/>
          </a:prstGeom>
          <a:solidFill>
            <a:srgbClr val="A760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492" y="471340"/>
            <a:ext cx="1611630" cy="1856689"/>
          </a:xfrm>
          <a:prstGeom prst="rect">
            <a:avLst/>
          </a:prstGeom>
          <a:solidFill>
            <a:srgbClr val="FAB5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3BEA-FC36-D862-E62B-0ADC5727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3956" y="800650"/>
            <a:ext cx="1099459" cy="121166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E794493-AC3B-410B-BF08-4C1E37F6A2A0}" type="slidenum">
              <a:rPr lang="en-US" sz="3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76301"/>
            <a:ext cx="500633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4B15D-1649-C319-5199-45A615A8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0" y="2717021"/>
            <a:ext cx="4937465" cy="341082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Know the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laboratory hours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and how late they will receive samples before going into the field.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Know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how many samples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the laboratory can process within required holding times.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Check with the laboratory before going out to make sure their instrumentation and required personnel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will be available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to perform the analysis you need.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2480956"/>
            <a:ext cx="3339846" cy="3922776"/>
          </a:xfrm>
          <a:prstGeom prst="rect">
            <a:avLst/>
          </a:prstGeom>
          <a:solidFill>
            <a:srgbClr val="FAB55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j0409400">
            <a:extLst>
              <a:ext uri="{FF2B5EF4-FFF2-40B4-BE49-F238E27FC236}">
                <a16:creationId xmlns:a16="http://schemas.microsoft.com/office/drawing/2014/main" id="{211B3C25-861A-1659-B680-8F5AA1D4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38271" y="2946122"/>
            <a:ext cx="2983230" cy="2995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33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96BCD-D5FD-7328-D4F8-6E96D1D7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16" y="730155"/>
            <a:ext cx="4568057" cy="14228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Coordinate With the Laboratory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467575"/>
            <a:ext cx="1611630" cy="1877811"/>
          </a:xfrm>
          <a:prstGeom prst="rect">
            <a:avLst/>
          </a:prstGeom>
          <a:solidFill>
            <a:srgbClr val="7A49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492" y="471340"/>
            <a:ext cx="1611630" cy="1856689"/>
          </a:xfrm>
          <a:prstGeom prst="rect">
            <a:avLst/>
          </a:prstGeom>
          <a:solidFill>
            <a:srgbClr val="E2BA7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A361F-D83C-F265-8B63-ADA584D1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3956" y="800650"/>
            <a:ext cx="1099459" cy="1211662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E794493-AC3B-410B-BF08-4C1E37F6A2A0}" type="slidenum">
              <a:rPr lang="en-US" sz="3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13</a:t>
            </a:fld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76301"/>
            <a:ext cx="500633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7CA0-11BE-4B5D-1E3E-50520B2F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90" y="2596448"/>
            <a:ext cx="4937465" cy="37281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Make sure all parties are clear on:</a:t>
            </a:r>
          </a:p>
          <a:p>
            <a:pPr marL="346075" lvl="1">
              <a:lnSpc>
                <a:spcPct val="110000"/>
              </a:lnSpc>
              <a:spcBef>
                <a:spcPts val="600"/>
              </a:spcBef>
              <a:buClrTx/>
            </a:pP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Who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will supply sample bottles, preservatives, etc.</a:t>
            </a:r>
          </a:p>
          <a:p>
            <a:pPr marL="346075" lvl="1">
              <a:lnSpc>
                <a:spcPct val="110000"/>
              </a:lnSpc>
              <a:spcBef>
                <a:spcPts val="600"/>
              </a:spcBef>
              <a:buClrTx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volumes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of samples required</a:t>
            </a:r>
          </a:p>
          <a:p>
            <a:pPr marL="346075"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Any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special requests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(e.g., certain analytical methods and rush requirements</a:t>
            </a:r>
          </a:p>
          <a:p>
            <a:pPr marL="346075"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Sampling and lab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schedules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(date, time)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Laboratories usually close evenings and weekends.  Don’t miss sample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holding times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2480956"/>
            <a:ext cx="3339846" cy="3922776"/>
          </a:xfrm>
          <a:prstGeom prst="rect">
            <a:avLst/>
          </a:prstGeom>
          <a:solidFill>
            <a:srgbClr val="E2BA7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Two school students doing a science project">
            <a:extLst>
              <a:ext uri="{FF2B5EF4-FFF2-40B4-BE49-F238E27FC236}">
                <a16:creationId xmlns:a16="http://schemas.microsoft.com/office/drawing/2014/main" id="{1FD5A77C-FE64-F469-2F99-5F78395CB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29278"/>
            <a:ext cx="3161538" cy="21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16ED-EE6E-83B7-DBA4-ADEB6B6D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1"/>
            <a:ext cx="5605629" cy="990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Laboratory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22D9-001F-CCE0-7417-6AA759FE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99" y="1447801"/>
            <a:ext cx="6569940" cy="51053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dirty="0">
                <a:latin typeface="Calibri" panose="020F0502020204030204" pitchFamily="34" charset="0"/>
              </a:rPr>
              <a:t>Most MS4s will have to seek bids and execute contracts or written agreements for lab services.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latin typeface="Calibri" panose="020F0502020204030204" pitchFamily="34" charset="0"/>
              </a:rPr>
              <a:t>The lab </a:t>
            </a:r>
            <a:r>
              <a:rPr lang="en-US" sz="2000" u="sng" dirty="0">
                <a:latin typeface="Calibri" panose="020F0502020204030204" pitchFamily="34" charset="0"/>
              </a:rPr>
              <a:t>agreement should include</a:t>
            </a:r>
            <a:r>
              <a:rPr lang="en-US" sz="2000" dirty="0">
                <a:latin typeface="Calibri" panose="020F0502020204030204" pitchFamily="34" charset="0"/>
              </a:rPr>
              <a:t> items such as: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Lab is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certified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for all parameters and test methods.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Parameters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to be analyzed and methods to be used.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Sample delivery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dates and times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to the lab.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Lab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preservation and processing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requirements.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Any preferences for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lab report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contents and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QA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tests.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Test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detection limits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and significant figures issues.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Contacts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for questions and problem resolution.</a:t>
            </a:r>
          </a:p>
          <a:p>
            <a:pPr marL="457200" lvl="1">
              <a:spcBef>
                <a:spcPts val="12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Breakdown of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costs, invoicing and payment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procedures.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76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358913"/>
            <a:ext cx="1605129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A1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lling out forms on a table">
            <a:extLst>
              <a:ext uri="{FF2B5EF4-FFF2-40B4-BE49-F238E27FC236}">
                <a16:creationId xmlns:a16="http://schemas.microsoft.com/office/drawing/2014/main" id="{1D31F0F5-5704-F9E3-727B-F1C0E3E1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0" r="489" b="5"/>
          <a:stretch/>
        </p:blipFill>
        <p:spPr>
          <a:xfrm>
            <a:off x="6686412" y="2358913"/>
            <a:ext cx="1607710" cy="214017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6FAA-430D-10FB-6013-C2972BD4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6071" y="6248400"/>
            <a:ext cx="759278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977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62C13-CD7C-985D-EA0D-9E1C509D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Labels For Sample Containers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ontainers">
            <a:extLst>
              <a:ext uri="{FF2B5EF4-FFF2-40B4-BE49-F238E27FC236}">
                <a16:creationId xmlns:a16="http://schemas.microsoft.com/office/drawing/2014/main" id="{F47C2275-67D5-C17D-3CDF-A098E06E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3032" y="4617721"/>
            <a:ext cx="5019012" cy="1819391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3127-21FB-18B2-B6BD-892658A60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2" y="762000"/>
            <a:ext cx="3210190" cy="5181600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City / MS4 Name</a:t>
            </a:r>
          </a:p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Sample date and time</a:t>
            </a:r>
          </a:p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Site name and code number</a:t>
            </a:r>
          </a:p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Preservative</a:t>
            </a:r>
          </a:p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>
                <a:solidFill>
                  <a:schemeClr val="bg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Names of field crew members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Parameter(s) for analysis</a:t>
            </a:r>
          </a:p>
          <a:p>
            <a:pPr marL="0" marR="0" lvl="0" indent="0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Use waterproof labels &amp; ink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1928C-6917-889C-4A75-018B5F64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202680"/>
            <a:ext cx="730250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032CCF5-D714-D771-EA12-6BFE29AB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01204"/>
            <a:ext cx="3637543" cy="18288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City of Sand Springs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November 11, 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Polecat Creek Site PC-3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HNO</a:t>
            </a:r>
            <a:r>
              <a:rPr kumimoji="0" lang="en-US" b="0" i="0" u="none" strike="noStrike" cap="none" normalizeH="0" baseline="-250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at 4 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Jane Smith / Bob Jones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Metals (lead, copper, zinc, cadmium)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0FA8239-58C2-F085-3852-F672170EE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080" y="2971800"/>
            <a:ext cx="9144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EXAMPLE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6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C5B4-004B-06BE-6000-0D47A228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Chain of Custody Form Example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6E9083-F17E-F7F2-7CE7-FEA57F240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76281"/>
              </p:ext>
            </p:extLst>
          </p:nvPr>
        </p:nvGraphicFramePr>
        <p:xfrm>
          <a:off x="76201" y="1143000"/>
          <a:ext cx="8991601" cy="5638801"/>
        </p:xfrm>
        <a:graphic>
          <a:graphicData uri="http://schemas.openxmlformats.org/drawingml/2006/table">
            <a:tbl>
              <a:tblPr/>
              <a:tblGrid>
                <a:gridCol w="1311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6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25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Collector: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Date Sampled: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8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Address:                                                                                               Phone: 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8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Project: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Project #: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8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Analyses Requested:  (Arranged by present contract).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SAMPLE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CONTAINER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P  /   G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PRESERVATIVE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FIELD INFORMATION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32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32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32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329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Relinquished By: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Accepted By:                                                Date / Time:</a:t>
                      </a:r>
                    </a:p>
                  </a:txBody>
                  <a:tcPr marL="39203" marR="39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6B077-D234-3F6B-1287-3E242F71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solidFill>
            <a:schemeClr val="bg2"/>
          </a:solidFill>
        </p:spPr>
        <p:txBody>
          <a:bodyPr/>
          <a:lstStyle/>
          <a:p>
            <a:pPr algn="ctr"/>
            <a:fld id="{4E794493-AC3B-410B-BF08-4C1E37F6A2A0}" type="slidenum">
              <a:rPr lang="en-US" sz="2000" smtClean="0"/>
              <a:pPr algn="ctr"/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128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A2D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5F6A0-0D85-DE52-24EF-9EEACEE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Sample Holding Times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141B-86EC-B088-C625-6065DD91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98" y="318714"/>
            <a:ext cx="5204831" cy="4109302"/>
          </a:xfrm>
        </p:spPr>
        <p:txBody>
          <a:bodyPr anchor="ctr">
            <a:noAutofit/>
          </a:bodyPr>
          <a:lstStyle/>
          <a:p>
            <a:pPr marL="233363" indent="-233363">
              <a:lnSpc>
                <a:spcPct val="90000"/>
              </a:lnSpc>
              <a:spcBef>
                <a:spcPts val="1800"/>
              </a:spcBef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40 CFR Part 136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specifies holding times for each parameter.</a:t>
            </a:r>
          </a:p>
          <a:p>
            <a:pPr marL="233363" indent="-233363">
              <a:lnSpc>
                <a:spcPct val="90000"/>
              </a:lnSpc>
              <a:spcBef>
                <a:spcPts val="18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Sample holding time is the maximum time between sample collection and start of the analysis.</a:t>
            </a:r>
          </a:p>
          <a:p>
            <a:pPr marL="233363" indent="-233363">
              <a:lnSpc>
                <a:spcPct val="90000"/>
              </a:lnSpc>
              <a:spcBef>
                <a:spcPts val="18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Sample composition can change over months, days, hours or even minutes.  </a:t>
            </a:r>
          </a:p>
          <a:p>
            <a:pPr marL="233363" indent="-233363">
              <a:lnSpc>
                <a:spcPct val="90000"/>
              </a:lnSpc>
              <a:spcBef>
                <a:spcPts val="18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Preserving samples extends holding times.</a:t>
            </a:r>
          </a:p>
          <a:p>
            <a:pPr marL="233363" indent="-233363">
              <a:lnSpc>
                <a:spcPct val="90000"/>
              </a:lnSpc>
              <a:spcBef>
                <a:spcPts val="1800"/>
              </a:spcBef>
              <a:buClrTx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Some parameters are better analyzed onsite due to short holding times (e.g., temperature, pH, chlorine and DO).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EBB5F-2CA6-AC8B-C303-5995FC19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191280"/>
            <a:ext cx="730250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" name="Picture 4" descr="bottles in chest">
            <a:extLst>
              <a:ext uri="{FF2B5EF4-FFF2-40B4-BE49-F238E27FC236}">
                <a16:creationId xmlns:a16="http://schemas.microsoft.com/office/drawing/2014/main" id="{4D1F866C-6EEF-98CF-721A-1A4B11EA4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296" r="7374" b="-2"/>
          <a:stretch/>
        </p:blipFill>
        <p:spPr bwMode="auto">
          <a:xfrm>
            <a:off x="5797575" y="1295400"/>
            <a:ext cx="2958541" cy="2295525"/>
          </a:xfrm>
          <a:prstGeom prst="rect">
            <a:avLst/>
          </a:prstGeom>
          <a:noFill/>
        </p:spPr>
      </p:pic>
      <p:pic>
        <p:nvPicPr>
          <p:cNvPr id="10" name="Picture 10" descr="j0335758">
            <a:extLst>
              <a:ext uri="{FF2B5EF4-FFF2-40B4-BE49-F238E27FC236}">
                <a16:creationId xmlns:a16="http://schemas.microsoft.com/office/drawing/2014/main" id="{51B23774-3782-B6A2-E2F8-B60195AC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1349">
            <a:off x="6741963" y="4286715"/>
            <a:ext cx="1069764" cy="16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55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working">
            <a:extLst>
              <a:ext uri="{FF2B5EF4-FFF2-40B4-BE49-F238E27FC236}">
                <a16:creationId xmlns:a16="http://schemas.microsoft.com/office/drawing/2014/main" id="{696DCD0D-B866-CD0A-7B9B-1ECBE338D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9610" y="0"/>
            <a:ext cx="578859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ABB3B-1D63-0CF9-586A-9F83BB5F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36526"/>
            <a:ext cx="5306961" cy="1528762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Defensible QA Sample Procedures (Part 136)</a:t>
            </a:r>
            <a:endParaRPr lang="en-US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9B94-90B1-D05A-4F04-2B2CDAE1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801804"/>
            <a:ext cx="5715000" cy="4919670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Keep 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updated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QAPP, SOPs and written procedures.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Use proper sampling equipment and methods.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Preserve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the sample in proper collection bottles.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Collect enough 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volume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of sample for all lab needs.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All sampling should be 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representative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Label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samples legibly as the lab requires.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Deliver samples to the lab to meet 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holding times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Allow time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for lab to process and set up samples.</a:t>
            </a:r>
          </a:p>
          <a:p>
            <a:pPr marL="233363" indent="-233363">
              <a:spcBef>
                <a:spcPts val="1800"/>
              </a:spcBef>
              <a:buClrTx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Use a lab-approved </a:t>
            </a:r>
            <a:r>
              <a:rPr lang="en-US" sz="20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chain of custody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243E1-CFAA-74B9-60A5-3CD9E0B7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71" y="6183947"/>
            <a:ext cx="654305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047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lass flask with cylinder in blue science laboratory">
            <a:extLst>
              <a:ext uri="{FF2B5EF4-FFF2-40B4-BE49-F238E27FC236}">
                <a16:creationId xmlns:a16="http://schemas.microsoft.com/office/drawing/2014/main" id="{F2538652-0738-E05B-C72A-9D9C6EF8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6" r="-1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06BF5-C27E-1BC8-C905-A50DA77C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65125"/>
            <a:ext cx="4419602" cy="16160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Reviewing Lab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D68B-A19E-40DD-254D-C95D7CD4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6781800" cy="4632325"/>
          </a:xfrm>
          <a:solidFill>
            <a:schemeClr val="bg1">
              <a:alpha val="58000"/>
            </a:schemeClr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Compare the lab report and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Chain of Custody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for correctness.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Review the general laboratory information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correctness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Verify that the correct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tests and methods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were used. 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Verify that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holding times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were met.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Verify that all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QA procedures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and tests were acceptable.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Verify that all parameters’ reporting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units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are correct.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Verify that the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invoice amount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and payments are correct.</a:t>
            </a:r>
          </a:p>
          <a:p>
            <a:pPr marL="0" indent="0">
              <a:spcBef>
                <a:spcPts val="1800"/>
              </a:spcBef>
              <a:buClrTx/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Contact the lab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if you have any questions about test results or any information in the report you do not understand.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5F5C-5E99-7743-8CF2-EC0D351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2176" y="6248400"/>
            <a:ext cx="1083173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6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AC353-48C4-E9A1-685C-5F571E70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894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EPA’s Major Data Quality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BE4A7-E971-3EC3-F45E-05971216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48499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SzTx/>
              <a:buNone/>
            </a:pP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EPA recommends the following criteria to ensure data quality: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6A7DC-909F-590A-35AF-B0CA478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281928"/>
            <a:ext cx="666750" cy="34747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898989"/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sz="2000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6F61CD-52C8-7580-90A2-D30886B9B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81675"/>
              </p:ext>
            </p:extLst>
          </p:nvPr>
        </p:nvGraphicFramePr>
        <p:xfrm>
          <a:off x="240030" y="2590804"/>
          <a:ext cx="8622616" cy="35938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53070">
                  <a:extLst>
                    <a:ext uri="{9D8B030D-6E8A-4147-A177-3AD203B41FA5}">
                      <a16:colId xmlns:a16="http://schemas.microsoft.com/office/drawing/2014/main" val="1960318991"/>
                    </a:ext>
                  </a:extLst>
                </a:gridCol>
                <a:gridCol w="5969546">
                  <a:extLst>
                    <a:ext uri="{9D8B030D-6E8A-4147-A177-3AD203B41FA5}">
                      <a16:colId xmlns:a16="http://schemas.microsoft.com/office/drawing/2014/main" val="1198863106"/>
                    </a:ext>
                  </a:extLst>
                </a:gridCol>
              </a:tblGrid>
              <a:tr h="459729">
                <a:tc>
                  <a:txBody>
                    <a:bodyPr/>
                    <a:lstStyle/>
                    <a:p>
                      <a:r>
                        <a:rPr lang="en-US" sz="2000"/>
                        <a:t>Data Quality Indicator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 / How Used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00353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r>
                        <a:rPr lang="en-US" sz="2000"/>
                        <a:t>Precision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The closeness of multiple measurements</a:t>
                      </a:r>
                      <a:endParaRPr lang="en-US" sz="2000" dirty="0"/>
                    </a:p>
                  </a:txBody>
                  <a:tcPr marL="99490" marR="99490" marT="49745" marB="49745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19718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r>
                        <a:rPr lang="en-US" sz="2000" dirty="0"/>
                        <a:t>Accuracy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The closeness of a measurement to the actual value</a:t>
                      </a:r>
                      <a:endParaRPr lang="en-US" sz="2000" dirty="0"/>
                    </a:p>
                  </a:txBody>
                  <a:tcPr marL="99490" marR="99490" marT="49745" marB="49745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68062"/>
                  </a:ext>
                </a:extLst>
              </a:tr>
              <a:tr h="943226">
                <a:tc>
                  <a:txBody>
                    <a:bodyPr/>
                    <a:lstStyle/>
                    <a:p>
                      <a:r>
                        <a:rPr lang="en-US" sz="2000"/>
                        <a:t>Representativeness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The closeness of the actual conditions of a measurement or sample to the intended condition</a:t>
                      </a:r>
                      <a:endParaRPr lang="en-US" sz="2000" dirty="0"/>
                    </a:p>
                  </a:txBody>
                  <a:tcPr marL="99490" marR="99490" marT="49745" marB="49745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57298"/>
                  </a:ext>
                </a:extLst>
              </a:tr>
              <a:tr h="811728">
                <a:tc>
                  <a:txBody>
                    <a:bodyPr/>
                    <a:lstStyle/>
                    <a:p>
                      <a:r>
                        <a:rPr lang="en-US" sz="2000"/>
                        <a:t>Completeness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The closeness of the number of measurements or samples actually taken to the number intended </a:t>
                      </a:r>
                      <a:endParaRPr lang="en-US" sz="2000" dirty="0"/>
                    </a:p>
                  </a:txBody>
                  <a:tcPr marL="99490" marR="99490" marT="49745" marB="49745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98510"/>
                  </a:ext>
                </a:extLst>
              </a:tr>
              <a:tr h="459729">
                <a:tc>
                  <a:txBody>
                    <a:bodyPr/>
                    <a:lstStyle/>
                    <a:p>
                      <a:r>
                        <a:rPr lang="en-US" sz="2000"/>
                        <a:t>Comparability</a:t>
                      </a:r>
                    </a:p>
                  </a:txBody>
                  <a:tcPr marL="99490" marR="99490" marT="49745" marB="4974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The ability to compare results to other results or targets</a:t>
                      </a:r>
                      <a:endParaRPr lang="en-US" sz="2000" dirty="0"/>
                    </a:p>
                  </a:txBody>
                  <a:tcPr marL="99490" marR="99490" marT="49745" marB="49745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3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3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0395-1F4B-DDED-AD2D-65DD26D1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12" y="609599"/>
            <a:ext cx="4939868" cy="1024079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MS4 Recordkeeping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4706-9321-4446-CDEC-DDD53082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2286001"/>
            <a:ext cx="5334000" cy="4435471"/>
          </a:xfrm>
        </p:spPr>
        <p:txBody>
          <a:bodyPr>
            <a:noAutofit/>
          </a:bodyPr>
          <a:lstStyle/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Copies of permits, NOIs, DEQ letters, etc.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Stormwater Management Program (SWMP)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Quality Assurance Project Plan (QAPP)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Standard Operating Procedures (SOPs)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Chain of Custody Forms (CoC)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Lab and field data with all QA data and notes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Instrument calibration and maintenance logs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Stormwater program Work Orders and files</a:t>
            </a:r>
          </a:p>
          <a:p>
            <a:pPr marL="233363" indent="-233363">
              <a:spcBef>
                <a:spcPts val="1200"/>
              </a:spcBef>
              <a:buClrTx/>
            </a:pPr>
            <a:r>
              <a:rPr lang="en-US" sz="2000" dirty="0">
                <a:latin typeface="Calibri" panose="020F0502020204030204" pitchFamily="34" charset="0"/>
              </a:rPr>
              <a:t>Technical data, maps, documents, photos, communications</a:t>
            </a:r>
            <a:endParaRPr lang="en-US" sz="2000" dirty="0"/>
          </a:p>
        </p:txBody>
      </p:sp>
      <p:pic>
        <p:nvPicPr>
          <p:cNvPr id="12" name="Picture 11" descr="Office clerk searching for files">
            <a:extLst>
              <a:ext uri="{FF2B5EF4-FFF2-40B4-BE49-F238E27FC236}">
                <a16:creationId xmlns:a16="http://schemas.microsoft.com/office/drawing/2014/main" id="{4FC45706-9A29-F795-FCB2-680143668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r="38139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B46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CC45-E60A-F73A-3C57-7841DCDF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6731" y="6264275"/>
            <a:ext cx="89006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 smtClean="0"/>
              <a:pPr>
                <a:spcAft>
                  <a:spcPts val="600"/>
                </a:spcAft>
              </a:pPr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126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1CE6-AF0B-C178-D40B-9C4F4D33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218256"/>
            <a:ext cx="3293730" cy="9709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SOP Content Considerations 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D8FA9-22E1-D993-3486-8A3865C3D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71" y="685799"/>
            <a:ext cx="2246429" cy="267432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F672E-1825-D686-DB98-974D3EEC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7429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27530A02-7E50-19F9-45CD-42981940C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801909"/>
              </p:ext>
            </p:extLst>
          </p:nvPr>
        </p:nvGraphicFramePr>
        <p:xfrm>
          <a:off x="76201" y="1447800"/>
          <a:ext cx="3293730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Scope &amp; Application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Summary of Method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Health &amp; Safety Warnings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Analytical Interferences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Personnel Qualifications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Equipment &amp; Supplies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Sample Collection Methods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7E487DF4-4CE4-3543-0F72-8B92E4D22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1121"/>
              </p:ext>
            </p:extLst>
          </p:nvPr>
        </p:nvGraphicFramePr>
        <p:xfrm>
          <a:off x="76200" y="4175760"/>
          <a:ext cx="3292173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Analytical Procedures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Calculations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Data &amp; Records Management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QA / QC Requirements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Maintenance &amp; Calibration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References &amp; Definitions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78">
                <a:tc>
                  <a:txBody>
                    <a:bodyPr/>
                    <a:lstStyle/>
                    <a:p>
                      <a:r>
                        <a:rPr lang="en-US" sz="1700" b="0" spc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Contact Information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07EE-DD0B-2AF8-F301-6DD69C21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3452195"/>
            <a:ext cx="4742240" cy="2796205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2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There are many types of SOPs:</a:t>
            </a:r>
          </a:p>
          <a:p>
            <a:pPr marL="457200" lvl="1" indent="-233363">
              <a:spcBef>
                <a:spcPts val="600"/>
              </a:spcBef>
              <a:tabLst>
                <a:tab pos="690563" algn="l"/>
              </a:tabLst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Template sources (OCC, OWRB, DEQ, etc.)</a:t>
            </a:r>
          </a:p>
          <a:p>
            <a:pPr marL="457200" lvl="1" indent="-233363">
              <a:spcBef>
                <a:spcPts val="600"/>
              </a:spcBef>
              <a:tabLst>
                <a:tab pos="690563" algn="l"/>
              </a:tabLst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Content details, formatting, arrangement 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OKR04 does not require SOPs.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OKR04 does require “plans” and “procedures”.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MS4s can use any SOP style. 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SOPs must be concise and effective.</a:t>
            </a:r>
          </a:p>
        </p:txBody>
      </p:sp>
    </p:spTree>
    <p:extLst>
      <p:ext uri="{BB962C8B-B14F-4D97-AF65-F5344CB8AC3E}">
        <p14:creationId xmlns:p14="http://schemas.microsoft.com/office/powerpoint/2010/main" val="421553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9" y="1371190"/>
            <a:ext cx="3590498" cy="867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0" y="1013593"/>
            <a:ext cx="1277979" cy="1340103"/>
          </a:xfrm>
          <a:prstGeom prst="rect">
            <a:avLst/>
          </a:prstGeom>
          <a:noFill/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895" y="2718681"/>
            <a:ext cx="3849061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Vernon Seaman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Manager, Envir. And Energy Planning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INCOG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West 2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Street, Ste 800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Tulsa, OK 74103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(918) 579-9451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vseaman@incog.org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471" y="5268861"/>
            <a:ext cx="1643930" cy="36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384" y="3474311"/>
            <a:ext cx="2897816" cy="1593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45018" y="6035040"/>
            <a:ext cx="694182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6FB596-432D-499C-9187-B7F052D1438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9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14788" y="2657476"/>
            <a:ext cx="5129212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CBDFD-C0A7-3E93-31DB-7F837792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3320147"/>
            <a:ext cx="3886200" cy="23186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Sampling Considerations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 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kumimoji="0" lang="en-US" sz="2000" i="1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Prepare for each field trip</a:t>
            </a:r>
            <a:endParaRPr lang="en-US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5" descr="IMGP1763 Tulsa, OK 5-23-08">
            <a:extLst>
              <a:ext uri="{FF2B5EF4-FFF2-40B4-BE49-F238E27FC236}">
                <a16:creationId xmlns:a16="http://schemas.microsoft.com/office/drawing/2014/main" id="{52CB2683-EAF5-0A0D-60C9-CE89D5BF9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" r="-1" b="7416"/>
          <a:stretch/>
        </p:blipFill>
        <p:spPr bwMode="auto">
          <a:xfrm>
            <a:off x="5536407" y="10"/>
            <a:ext cx="3607593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</p:spPr>
      </p:pic>
      <p:pic>
        <p:nvPicPr>
          <p:cNvPr id="7" name="Picture 5" descr="IMGP1603">
            <a:extLst>
              <a:ext uri="{FF2B5EF4-FFF2-40B4-BE49-F238E27FC236}">
                <a16:creationId xmlns:a16="http://schemas.microsoft.com/office/drawing/2014/main" id="{6E3BA54B-7D2F-4EC6-C67A-F487D97A1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58" r="5276" b="-3"/>
          <a:stretch/>
        </p:blipFill>
        <p:spPr bwMode="auto">
          <a:xfrm>
            <a:off x="3515726" y="-3618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</p:spPr>
      </p:pic>
      <p:pic>
        <p:nvPicPr>
          <p:cNvPr id="6" name="Picture 4" descr="bottles in chest">
            <a:extLst>
              <a:ext uri="{FF2B5EF4-FFF2-40B4-BE49-F238E27FC236}">
                <a16:creationId xmlns:a16="http://schemas.microsoft.com/office/drawing/2014/main" id="{C995801E-4687-4F91-38FD-AE38E946E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0" r="15685" b="-2"/>
          <a:stretch/>
        </p:blipFill>
        <p:spPr bwMode="auto">
          <a:xfrm>
            <a:off x="1712709" y="-3620"/>
            <a:ext cx="2545458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</p:spPr>
      </p:pic>
      <p:pic>
        <p:nvPicPr>
          <p:cNvPr id="8" name="Picture 7" descr="IMGP1615.JPG">
            <a:extLst>
              <a:ext uri="{FF2B5EF4-FFF2-40B4-BE49-F238E27FC236}">
                <a16:creationId xmlns:a16="http://schemas.microsoft.com/office/drawing/2014/main" id="{9B2FD36E-3C0A-866A-A59E-8E9F25DE0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2" r="8992" b="1"/>
          <a:stretch/>
        </p:blipFill>
        <p:spPr>
          <a:xfrm>
            <a:off x="20" y="-6235"/>
            <a:ext cx="244153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4133-DA26-89CD-C908-69128B60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95600"/>
            <a:ext cx="4400549" cy="3733800"/>
          </a:xfrm>
        </p:spPr>
        <p:txBody>
          <a:bodyPr anchor="ctr">
            <a:noAutofit/>
          </a:bodyPr>
          <a:lstStyle/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Grab vs. composite vs. continuous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DEVICE: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Direct fill, sampler, compositor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CONTAINERS: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Plastic, glass, specialized 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LABELS: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Check with lab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PRESERVATION: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Part 136 &amp; check with lab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HOLDING TIMES: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Part 136 &amp; lab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CHAIN OF CUSTODY: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Check with lab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FIELD NOTES &amp; MEASUREMENTS: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Forms</a:t>
            </a:r>
          </a:p>
          <a:p>
            <a:pPr marL="68580" indent="0" eaLnBrk="1" hangingPunct="1">
              <a:spcBef>
                <a:spcPts val="1200"/>
              </a:spcBef>
              <a:buClr>
                <a:srgbClr val="000066"/>
              </a:buClr>
              <a:buSzPct val="100000"/>
              <a:buNone/>
            </a:pPr>
            <a:r>
              <a:rPr lang="en-US" sz="19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INSTRUMENTS:  </a:t>
            </a:r>
            <a:r>
              <a:rPr lang="en-US" sz="1900" i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Calibri" pitchFamily="34" charset="0"/>
              </a:rPr>
              <a:t>Calibrated, 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CA2CE-4F4E-C06F-9D46-844A83D7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2412" y="6248400"/>
            <a:ext cx="642937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000" dirty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71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16" y="609601"/>
            <a:ext cx="4568057" cy="15434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Field Duplicate and Field Split Samples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(for precision testing)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121862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467575"/>
            <a:ext cx="1611630" cy="1877811"/>
          </a:xfrm>
          <a:prstGeom prst="rect">
            <a:avLst/>
          </a:prstGeom>
          <a:solidFill>
            <a:srgbClr val="8B785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63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492" y="471340"/>
            <a:ext cx="1611630" cy="1856689"/>
          </a:xfrm>
          <a:prstGeom prst="rect">
            <a:avLst/>
          </a:prstGeom>
          <a:solidFill>
            <a:srgbClr val="BE9E6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43956" y="800650"/>
            <a:ext cx="1099459" cy="12116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9FFA20F3-656F-415C-833C-5BFB68444250}" type="slidenum">
              <a:rPr lang="en-US" sz="3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21864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76301"/>
            <a:ext cx="500633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6448"/>
            <a:ext cx="4824455" cy="3651951"/>
          </a:xfrm>
        </p:spPr>
        <p:txBody>
          <a:bodyPr anchor="ctr">
            <a:noAutofit/>
          </a:bodyPr>
          <a:lstStyle/>
          <a:p>
            <a:pPr marL="284163" indent="-284163">
              <a:lnSpc>
                <a:spcPct val="110000"/>
              </a:lnSpc>
              <a:spcBef>
                <a:spcPts val="1800"/>
              </a:spcBef>
            </a:pPr>
            <a:r>
              <a:rPr lang="en-US" sz="1900" dirty="0"/>
              <a:t>A field duplicate is a second sample collected from the same location, the same way and as close to the same time as possible.</a:t>
            </a:r>
          </a:p>
          <a:p>
            <a:pPr marL="284163" indent="-284163">
              <a:lnSpc>
                <a:spcPct val="110000"/>
              </a:lnSpc>
              <a:spcBef>
                <a:spcPts val="1800"/>
              </a:spcBef>
            </a:pPr>
            <a:r>
              <a:rPr lang="en-US" sz="1900" dirty="0"/>
              <a:t>Field splits are obtained by dividing one sample into two portions in the field.</a:t>
            </a:r>
          </a:p>
          <a:p>
            <a:pPr marL="284163" indent="-284163">
              <a:lnSpc>
                <a:spcPct val="110000"/>
              </a:lnSpc>
              <a:spcBef>
                <a:spcPts val="1800"/>
              </a:spcBef>
            </a:pPr>
            <a:r>
              <a:rPr lang="en-US" sz="1900" dirty="0"/>
              <a:t>Field duplicates and splits indicate precision in the sampling procedures and between different analytical tests / labs.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2480956"/>
            <a:ext cx="3339846" cy="3922776"/>
          </a:xfrm>
          <a:prstGeom prst="rect">
            <a:avLst/>
          </a:prstGeom>
          <a:solidFill>
            <a:srgbClr val="BE9E6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8236D-0C0C-A00A-78B9-05D518BA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271" y="2966542"/>
            <a:ext cx="2983230" cy="2954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71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0155"/>
            <a:ext cx="4754056" cy="1422871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Field Blank Samples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(for detecting contamination)</a:t>
            </a:r>
          </a:p>
        </p:txBody>
      </p:sp>
      <p:sp>
        <p:nvSpPr>
          <p:cNvPr id="121862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467575"/>
            <a:ext cx="1611630" cy="1877811"/>
          </a:xfrm>
          <a:prstGeom prst="rect">
            <a:avLst/>
          </a:prstGeom>
          <a:solidFill>
            <a:srgbClr val="8B785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63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492" y="471340"/>
            <a:ext cx="1611630" cy="1856689"/>
          </a:xfrm>
          <a:prstGeom prst="rect">
            <a:avLst/>
          </a:prstGeom>
          <a:solidFill>
            <a:srgbClr val="BE9E6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43956" y="800650"/>
            <a:ext cx="1099459" cy="1211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FFA20F3-656F-415C-833C-5BFB68444250}" type="slidenum"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1864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76301"/>
            <a:ext cx="500633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6448"/>
            <a:ext cx="4824455" cy="3799816"/>
          </a:xfrm>
        </p:spPr>
        <p:txBody>
          <a:bodyPr anchor="ctr">
            <a:noAutofit/>
          </a:bodyPr>
          <a:lstStyle/>
          <a:p>
            <a:pPr marL="233363" indent="-233363">
              <a:spcBef>
                <a:spcPts val="1800"/>
              </a:spcBef>
            </a:pPr>
            <a:r>
              <a:rPr lang="en-US" sz="2000" u="sng" dirty="0"/>
              <a:t>Trip blank</a:t>
            </a:r>
            <a:r>
              <a:rPr lang="en-US" sz="2000" dirty="0"/>
              <a:t> - a sample container filled in the lab with pure water, transported to the field with the empty containers and then back to the lab with the samples. </a:t>
            </a:r>
          </a:p>
          <a:p>
            <a:pPr marL="233363" indent="-233363">
              <a:spcBef>
                <a:spcPts val="1800"/>
              </a:spcBef>
            </a:pPr>
            <a:r>
              <a:rPr lang="en-US" sz="2000" u="sng" dirty="0"/>
              <a:t>Field blank</a:t>
            </a:r>
            <a:r>
              <a:rPr lang="en-US" sz="2000" dirty="0"/>
              <a:t> - a clean sample container filled with reagent water in the field.</a:t>
            </a:r>
          </a:p>
          <a:p>
            <a:pPr marL="233363" indent="-233363">
              <a:spcBef>
                <a:spcPts val="1800"/>
              </a:spcBef>
            </a:pPr>
            <a:r>
              <a:rPr lang="en-US" sz="2000" u="sng" dirty="0"/>
              <a:t>Equipment blank</a:t>
            </a:r>
            <a:r>
              <a:rPr lang="en-US" sz="2000" dirty="0"/>
              <a:t> - collected by rinsing pure water through the field equipment and filling a sample bottle.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9963" y="2480956"/>
            <a:ext cx="3339846" cy="3922776"/>
          </a:xfrm>
          <a:prstGeom prst="rect">
            <a:avLst/>
          </a:prstGeom>
          <a:solidFill>
            <a:srgbClr val="BE9E6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1842C2-5144-E66B-BA84-DD72585D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22" y="2924315"/>
            <a:ext cx="1681140" cy="31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BBDC-B291-837C-7D2F-81437FB2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8" y="136525"/>
            <a:ext cx="3708114" cy="1539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 Lab and Field QA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662C-8698-2648-44C5-1710289B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77960"/>
            <a:ext cx="4439095" cy="4843515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spcBef>
                <a:spcPts val="1200"/>
              </a:spcBef>
            </a:pPr>
            <a:r>
              <a:rPr lang="en-US" sz="1800" dirty="0"/>
              <a:t>Blanks, duplicates, replicates, split, performance tests, calibration checks, etc.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/>
              <a:t>Varies by parameter and type of field or lab test method.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/>
              <a:t>Be familiar with all QA testing terminology and how to interpret the QA data.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/>
              <a:t>Request the types of QA tests to be run by the lab.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/>
              <a:t>The lab may suggest or require certain tests and conditions for its own Part 136 QA.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/>
              <a:t>The lab will tell you the sample volumes needed to run all lab QA tests.</a:t>
            </a:r>
          </a:p>
          <a:p>
            <a:pPr marL="233363" indent="-233363">
              <a:spcBef>
                <a:spcPts val="1200"/>
              </a:spcBef>
            </a:pPr>
            <a:r>
              <a:rPr lang="en-US" sz="1800" dirty="0"/>
              <a:t>Explain and work with the lab on all QA testing and what QA samples the lab will need to be collected.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indoor, person, minibar&#10;&#10;Description automatically generated">
            <a:extLst>
              <a:ext uri="{FF2B5EF4-FFF2-40B4-BE49-F238E27FC236}">
                <a16:creationId xmlns:a16="http://schemas.microsoft.com/office/drawing/2014/main" id="{097E190F-A945-9792-542E-D3AE8CB1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0200" y="1066800"/>
            <a:ext cx="2952749" cy="437444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200E0-5758-F4F3-5CAD-87703C3C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7586" y="6264275"/>
            <a:ext cx="747763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404040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16D15-E200-11EC-D1AB-D79DA55DA414}"/>
              </a:ext>
            </a:extLst>
          </p:cNvPr>
          <p:cNvSpPr txBox="1"/>
          <p:nvPr/>
        </p:nvSpPr>
        <p:spPr>
          <a:xfrm>
            <a:off x="5698289" y="5798971"/>
            <a:ext cx="237657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tooltip="https://commons.wikimedia.org/wiki/File:EPA_GULF_BREEZE_LABORATORY,_CHEMISTRY_LAB._A_PHYSICAL_SCIENCE_TECHNICIAN_IS_EXTRACTING_PESTICIDES_FROM_SEDIMENT_SAMPLES_-_NARA_-_546275.ti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by Unknown Author is licensed under </a:t>
            </a: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+mn-lt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46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65EA-BD0D-11EC-C2D5-BD4B1F50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613" y="242494"/>
            <a:ext cx="4512032" cy="13577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>
                <a:solidFill>
                  <a:schemeClr val="tx2"/>
                </a:solidFill>
              </a:rPr>
              <a:t>Laboratory Testing Pros and Cons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IMGP0105">
            <a:extLst>
              <a:ext uri="{FF2B5EF4-FFF2-40B4-BE49-F238E27FC236}">
                <a16:creationId xmlns:a16="http://schemas.microsoft.com/office/drawing/2014/main" id="{86D0E7D1-A163-5F6D-AD8F-102E50507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806" r="5192" b="-2"/>
          <a:stretch/>
        </p:blipFill>
        <p:spPr bwMode="auto"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7B81-FF95-3E03-88CA-0A141DDC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52" y="1828801"/>
            <a:ext cx="4283510" cy="4800599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</a:rPr>
              <a:t>Lab analysis benefits are: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Greater precision and accuracy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Lower detection limits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Fewer interference problems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Laboratory certification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Highly trained personnel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EPA-based data integrity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</a:rPr>
              <a:t>Lab disadvantages are: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Longer time to get results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Higher cost 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Complex documentation</a:t>
            </a:r>
          </a:p>
          <a:p>
            <a:pPr marL="517525" lvl="1">
              <a:spcBef>
                <a:spcPts val="600"/>
              </a:spcBef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Budgeting and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D828B-94CA-5585-48FC-8EA93454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76603D"/>
          </a:solidFill>
        </p:spPr>
        <p:txBody>
          <a:bodyPr anchor="ctr">
            <a:noAutofit/>
          </a:bodyPr>
          <a:lstStyle/>
          <a:p>
            <a:pPr algn="ctr"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3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519"/>
            <a:ext cx="2362200" cy="32375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40 CFR Part 136 Methods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7619" y="4756646"/>
            <a:ext cx="1485052" cy="130405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E794493-AC3B-410B-BF08-4C1E37F6A2A0}" type="slidenum">
              <a:rPr lang="en-US" sz="3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706" y="457200"/>
            <a:ext cx="5543094" cy="594187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CFR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 =  Code of Federal Regulations.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Title 40</a:t>
            </a:r>
            <a:r>
              <a:rPr lang="en-US" sz="1800" b="1" dirty="0"/>
              <a:t> of CFR</a:t>
            </a:r>
            <a:r>
              <a:rPr lang="en-US" sz="1800" dirty="0"/>
              <a:t> (“</a:t>
            </a:r>
            <a:r>
              <a:rPr lang="en-US" sz="1800" i="1" dirty="0"/>
              <a:t>Protection of Environment</a:t>
            </a:r>
            <a:r>
              <a:rPr lang="en-US" sz="1800" dirty="0"/>
              <a:t>”) covers EPA's mission to protect human health and the environment.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1800" b="1" dirty="0"/>
              <a:t>40 CFR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Part 136</a:t>
            </a:r>
            <a:r>
              <a:rPr lang="en-US" sz="1800" dirty="0"/>
              <a:t>  = “</a:t>
            </a:r>
            <a:r>
              <a:rPr lang="en-US" sz="1800" i="1" dirty="0"/>
              <a:t>Guidelines Establishing Test Procedures For The Analysis of Pollutants</a:t>
            </a:r>
            <a:r>
              <a:rPr lang="en-US" sz="1800" dirty="0"/>
              <a:t>”.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§136.1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Applicability.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Definitions.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§136.3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Identification of test procedures.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§136.4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Application for and approval of alternate test procedures for nationwide use.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§136.5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Approval of alternate test procedures for limited use.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§136.6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Method modifications and analytical requirements.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§136.7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Quality assurance and quality control.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3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519"/>
            <a:ext cx="2683694" cy="32375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40 CFR   Part 136 Appendices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7619" y="4756646"/>
            <a:ext cx="1485052" cy="130405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E794493-AC3B-410B-BF08-4C1E37F6A2A0}" type="slidenum">
              <a:rPr lang="en-US" sz="30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706" y="686862"/>
            <a:ext cx="5650536" cy="54751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A to Part 136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—Methods for Organic Chemical Analysis of Municipal and Industrial Wastewater 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B to Part 136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—Definition and Procedure for the Determination of the Method Detection Limit—Revision 2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C to Part 136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—Determination of Metals and Trace Elements in Water and Wastes by Inductively Coupled Plasma-Atomic Emission Spectrometry Method 200.7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D to Part 136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—Precision and Recovery Statements for Methods for Measuring Metals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6967</TotalTime>
  <Words>2478</Words>
  <Application>Microsoft Office PowerPoint</Application>
  <PresentationFormat>On-screen Show (4:3)</PresentationFormat>
  <Paragraphs>282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Schoolbook</vt:lpstr>
      <vt:lpstr>Comic Sans MS</vt:lpstr>
      <vt:lpstr>Times New Roman</vt:lpstr>
      <vt:lpstr>Office Theme</vt:lpstr>
      <vt:lpstr>Lab Analysis, Sample Collection and Field QA</vt:lpstr>
      <vt:lpstr>EPA’s Major Data Quality Indicators</vt:lpstr>
      <vt:lpstr>Sampling Considerations    Prepare for each field trip</vt:lpstr>
      <vt:lpstr>Field Duplicate and Field Split Samples (for precision testing)</vt:lpstr>
      <vt:lpstr>Field Blank Samples (for detecting contamination)</vt:lpstr>
      <vt:lpstr>Know Lab and Field QA Terms</vt:lpstr>
      <vt:lpstr>Laboratory Testing Pros and Cons</vt:lpstr>
      <vt:lpstr>40 CFR Part 136 Methods</vt:lpstr>
      <vt:lpstr>40 CFR   Part 136 Appendices</vt:lpstr>
      <vt:lpstr>Example of Part 136 QA Procedures</vt:lpstr>
      <vt:lpstr>Example of Part 136 Approved Tests</vt:lpstr>
      <vt:lpstr>Coordinate With the Laboratory</vt:lpstr>
      <vt:lpstr>Coordinate With the Laboratory</vt:lpstr>
      <vt:lpstr>Laboratory Contracts</vt:lpstr>
      <vt:lpstr>Labels For Sample Containers</vt:lpstr>
      <vt:lpstr>Chain of Custody Form Example</vt:lpstr>
      <vt:lpstr>Sample Holding Times</vt:lpstr>
      <vt:lpstr>Defensible QA Sample Procedures (Part 136)</vt:lpstr>
      <vt:lpstr>Reviewing Lab Reports</vt:lpstr>
      <vt:lpstr>MS4 Recordkeeping</vt:lpstr>
      <vt:lpstr>SOP Content Considerations </vt:lpstr>
      <vt:lpstr>PowerPoint Presentation</vt:lpstr>
    </vt:vector>
  </TitlesOfParts>
  <Company>INCOG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Regulatory requirements for Inspections</dc:title>
  <dc:creator>rsmith</dc:creator>
  <cp:lastModifiedBy>Seaman, Vernon</cp:lastModifiedBy>
  <cp:revision>513</cp:revision>
  <dcterms:created xsi:type="dcterms:W3CDTF">2008-04-07T19:47:20Z</dcterms:created>
  <dcterms:modified xsi:type="dcterms:W3CDTF">2022-05-17T20:34:49Z</dcterms:modified>
</cp:coreProperties>
</file>